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18"/>
  </p:handoutMasterIdLst>
  <p:sldIdLst>
    <p:sldId id="265" r:id="rId4"/>
    <p:sldId id="2969" r:id="rId6"/>
    <p:sldId id="2964" r:id="rId7"/>
    <p:sldId id="3006" r:id="rId8"/>
    <p:sldId id="2992" r:id="rId9"/>
    <p:sldId id="3005" r:id="rId10"/>
    <p:sldId id="3017" r:id="rId11"/>
    <p:sldId id="2990" r:id="rId12"/>
    <p:sldId id="2994" r:id="rId13"/>
    <p:sldId id="2936" r:id="rId14"/>
    <p:sldId id="3004" r:id="rId15"/>
    <p:sldId id="3003" r:id="rId16"/>
    <p:sldId id="3016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220"/>
    <a:srgbClr val="F7B718"/>
    <a:srgbClr val="000000"/>
    <a:srgbClr val="C13827"/>
    <a:srgbClr val="98B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7DC14-B41C-4B20-821A-395C2BCB750D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7A7AD-585A-49D5-BAF7-F31948E5FA2D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1972E-C131-4836-8167-DF5FB179A5A9}" type="datetimeFigureOut">
              <a:rPr lang="pt-BR" smtClean="0"/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9C9ED-0B1F-41F7-93FD-7DC846FBA940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CAPA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C9ED-0B1F-41F7-93FD-7DC846FBA940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 e contra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rot="10800000">
            <a:off x="-1286" y="0"/>
            <a:ext cx="12193286" cy="6863084"/>
          </a:xfrm>
          <a:prstGeom prst="rect">
            <a:avLst/>
          </a:prstGeom>
        </p:spPr>
      </p:pic>
      <p:pic>
        <p:nvPicPr>
          <p:cNvPr id="3" name="Imagem 15"/>
          <p:cNvPicPr>
            <a:picLocks noChangeAspect="1"/>
          </p:cNvPicPr>
          <p:nvPr userDrawn="1"/>
        </p:nvPicPr>
        <p:blipFill rotWithShape="1">
          <a:blip r:embed="rId3" cstate="email">
            <a:alphaModFix amt="50000"/>
          </a:blip>
          <a:srcRect l="67121"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4" name="Imagem 1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1060529" y="1075424"/>
            <a:ext cx="3554556" cy="103526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0670456" y="6207238"/>
            <a:ext cx="321269" cy="32126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1055466" y="6207238"/>
            <a:ext cx="321269" cy="3212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1452508" y="6207238"/>
            <a:ext cx="321269" cy="321269"/>
          </a:xfrm>
          <a:prstGeom prst="rect">
            <a:avLst/>
          </a:prstGeom>
        </p:spPr>
      </p:pic>
      <p:pic>
        <p:nvPicPr>
          <p:cNvPr id="8" name="Imagem 6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email">
            <a:alphaModFix amt="50000"/>
          </a:blip>
          <a:srcRect/>
          <a:stretch>
            <a:fillRect/>
          </a:stretch>
        </p:blipFill>
        <p:spPr>
          <a:xfrm>
            <a:off x="8618568" y="1126343"/>
            <a:ext cx="3112193" cy="3112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93 -2.22222E-6 L 1.875E-6 -2.22222E-6 " pathEditMode="relative" rAng="0" ptsTypes="AA">
                                      <p:cBhvr>
                                        <p:cTn id="13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982788"/>
            <a:ext cx="12192000" cy="875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737519"/>
            <a:ext cx="6353844" cy="1325563"/>
          </a:xfrm>
          <a:prstGeom prst="rect">
            <a:avLst/>
          </a:prstGeom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2063082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9781304" y="174830"/>
            <a:ext cx="2170958" cy="2170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982788"/>
            <a:ext cx="12192000" cy="875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737519"/>
            <a:ext cx="6353844" cy="1325563"/>
          </a:xfrm>
          <a:prstGeom prst="rect">
            <a:avLst/>
          </a:prstGeom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988652" y="3111690"/>
            <a:ext cx="6463026" cy="3243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magna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posuere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nunc. Nam ut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nunc.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tempus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2063082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9781304" y="174830"/>
            <a:ext cx="2170958" cy="2170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</a:blip>
          <a:srcRect/>
          <a:stretch>
            <a:fillRect/>
          </a:stretch>
        </p:blipFill>
        <p:spPr>
          <a:xfrm flipH="1">
            <a:off x="-796" y="0"/>
            <a:ext cx="12193592" cy="6852019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-796" y="-5086"/>
            <a:ext cx="12192000" cy="6868172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11" name="Título 3"/>
          <p:cNvSpPr txBox="1"/>
          <p:nvPr userDrawn="1"/>
        </p:nvSpPr>
        <p:spPr>
          <a:xfrm>
            <a:off x="988653" y="2810503"/>
            <a:ext cx="7545747" cy="1467229"/>
          </a:xfrm>
          <a:solidFill>
            <a:schemeClr val="bg1"/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TRANSFORMAR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MUNDO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CONSTRUINDO EXPERIÊNCIAS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DIGITAIS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GEREM O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CRESCIMENTO DOS NOSSOS CLIENTES</a:t>
            </a:r>
            <a:endParaRPr lang="pt-BR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4"/>
          <p:cNvSpPr txBox="1"/>
          <p:nvPr userDrawn="1"/>
        </p:nvSpPr>
        <p:spPr>
          <a:xfrm>
            <a:off x="988652" y="2055200"/>
            <a:ext cx="711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 NOVA MISSÃO</a:t>
            </a:r>
            <a:endParaRPr lang="pt-BR" sz="3200" b="1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around each othe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-796" y="5981"/>
            <a:ext cx="12193592" cy="6846038"/>
          </a:xfrm>
          <a:prstGeom prst="rect">
            <a:avLst/>
          </a:prstGeom>
        </p:spPr>
      </p:pic>
      <p:sp>
        <p:nvSpPr>
          <p:cNvPr id="20" name="Retângulo 1"/>
          <p:cNvSpPr/>
          <p:nvPr userDrawn="1"/>
        </p:nvSpPr>
        <p:spPr>
          <a:xfrm>
            <a:off x="-796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23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4" name="Título 3"/>
          <p:cNvSpPr txBox="1"/>
          <p:nvPr userDrawn="1"/>
        </p:nvSpPr>
        <p:spPr>
          <a:xfrm>
            <a:off x="988652" y="2775134"/>
            <a:ext cx="8239753" cy="1467229"/>
          </a:xfrm>
          <a:solidFill>
            <a:schemeClr val="bg1"/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CULTIVAMOS O TALENTO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 PESSOAS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UTILIZAMOS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TECNOLOGIAS ESTADO-DA-ARTE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CONSTRUIR SOLUÇÕES DE TRANSFORMAÇÃO DIGITAL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AJUDAM NOSSOS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LIDERAREM SEUS SETORES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ATUAÇÃO.</a:t>
            </a:r>
            <a:endParaRPr lang="pt-BR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CaixaDeTexto 4"/>
          <p:cNvSpPr txBox="1"/>
          <p:nvPr userDrawn="1"/>
        </p:nvSpPr>
        <p:spPr>
          <a:xfrm>
            <a:off x="988651" y="2055200"/>
            <a:ext cx="823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NOVO MODELO DE OPERAÇÃO</a:t>
            </a:r>
            <a:endParaRPr lang="pt-BR" sz="3200" b="1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ão edi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3" descr="Multidão de pessoas&#10;&#10;Descrição gerada com alta confiança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492" t="3186" r="3059" b="2228"/>
          <a:stretch>
            <a:fillRect/>
          </a:stretch>
        </p:blipFill>
        <p:spPr>
          <a:xfrm>
            <a:off x="0" y="1"/>
            <a:ext cx="12192000" cy="6863086"/>
          </a:xfrm>
          <a:prstGeom prst="rect">
            <a:avLst/>
          </a:prstGeom>
        </p:spPr>
      </p:pic>
      <p:pic>
        <p:nvPicPr>
          <p:cNvPr id="10" name="Imagem 15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18" name="Título 1"/>
          <p:cNvSpPr txBox="1"/>
          <p:nvPr userDrawn="1"/>
        </p:nvSpPr>
        <p:spPr>
          <a:xfrm>
            <a:off x="1156238" y="2929593"/>
            <a:ext cx="7028468" cy="1436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2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</a:t>
            </a:r>
            <a:r>
              <a:rPr lang="pt-BR" sz="4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+1500 </a:t>
            </a:r>
            <a:r>
              <a:rPr lang="pt-BR" sz="2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PROFISSIONAIS </a:t>
            </a:r>
            <a:r>
              <a:rPr lang="pt-BR" sz="2400" b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APAIXONADOS PELO QUE FAZEMOS</a:t>
            </a:r>
            <a:endParaRPr lang="pt-BR" sz="1800" b="1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 e contra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rot="10800000">
            <a:off x="-1286" y="0"/>
            <a:ext cx="12193286" cy="6863084"/>
          </a:xfrm>
          <a:prstGeom prst="rect">
            <a:avLst/>
          </a:prstGeom>
        </p:spPr>
      </p:pic>
      <p:pic>
        <p:nvPicPr>
          <p:cNvPr id="3" name="Imagem 15"/>
          <p:cNvPicPr>
            <a:picLocks noChangeAspect="1"/>
          </p:cNvPicPr>
          <p:nvPr userDrawn="1"/>
        </p:nvPicPr>
        <p:blipFill rotWithShape="1">
          <a:blip r:embed="rId3" cstate="email">
            <a:alphaModFix amt="50000"/>
          </a:blip>
          <a:srcRect l="67121"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4" name="Imagem 1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1060529" y="1075424"/>
            <a:ext cx="3554556" cy="103526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0670456" y="6207238"/>
            <a:ext cx="321269" cy="32126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1055466" y="6207238"/>
            <a:ext cx="321269" cy="3212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2700000">
            <a:off x="11452508" y="6207238"/>
            <a:ext cx="321269" cy="321269"/>
          </a:xfrm>
          <a:prstGeom prst="rect">
            <a:avLst/>
          </a:prstGeom>
        </p:spPr>
      </p:pic>
      <p:pic>
        <p:nvPicPr>
          <p:cNvPr id="8" name="Imagem 6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email">
            <a:alphaModFix amt="50000"/>
          </a:blip>
          <a:srcRect/>
          <a:stretch>
            <a:fillRect/>
          </a:stretch>
        </p:blipFill>
        <p:spPr>
          <a:xfrm>
            <a:off x="8618568" y="1126343"/>
            <a:ext cx="3112193" cy="3112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93 -2.22222E-6 L 1.875E-6 -2.22222E-6 " pathEditMode="relative" rAng="0" ptsTypes="AA">
                                      <p:cBhvr>
                                        <p:cTn id="13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8618568" y="1126343"/>
            <a:ext cx="3112193" cy="311219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0670456" y="6207238"/>
            <a:ext cx="321269" cy="32126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1055466" y="6207238"/>
            <a:ext cx="321269" cy="32126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1452508" y="6207238"/>
            <a:ext cx="321269" cy="321269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16" name="Imagem 13"/>
          <p:cNvPicPr>
            <a:picLocks noChangeAspect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>
          <a:xfrm>
            <a:off x="1060449" y="1126343"/>
            <a:ext cx="3545510" cy="101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93 -2.22222E-6 L 1.875E-6 -2.22222E-6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8618568" y="1126343"/>
            <a:ext cx="3112193" cy="311219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0670456" y="6207238"/>
            <a:ext cx="321269" cy="32126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1055466" y="6207238"/>
            <a:ext cx="321269" cy="32126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2700000">
            <a:off x="11452508" y="6207238"/>
            <a:ext cx="321269" cy="321269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16" name="Imagem 13"/>
          <p:cNvPicPr>
            <a:picLocks noChangeAspect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>
          <a:xfrm>
            <a:off x="1060449" y="1126343"/>
            <a:ext cx="3545510" cy="101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93 -2.22222E-6 L 1.875E-6 -2.22222E-6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using a compute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1"/>
          <p:cNvSpPr/>
          <p:nvPr userDrawn="1"/>
        </p:nvSpPr>
        <p:spPr>
          <a:xfrm>
            <a:off x="0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1" name="Imagem 6"/>
          <p:cNvPicPr>
            <a:picLocks noChangeAspect="1"/>
          </p:cNvPicPr>
          <p:nvPr userDrawn="1"/>
        </p:nvPicPr>
        <p:blipFill rotWithShape="1">
          <a:blip r:embed="rId5"/>
          <a:srcRect t="89477"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1" y="2132473"/>
            <a:ext cx="6463025" cy="1067927"/>
          </a:xfrm>
          <a:prstGeom prst="rect">
            <a:avLst/>
          </a:prstGeom>
          <a:solidFill>
            <a:srgbClr val="F7B718"/>
          </a:solidFill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 flipH="1">
            <a:off x="413" y="0"/>
            <a:ext cx="12191174" cy="6858000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0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1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standing in front of a mirro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-797" y="0"/>
            <a:ext cx="12192797" cy="6852019"/>
          </a:xfrm>
          <a:prstGeom prst="rect">
            <a:avLst/>
          </a:prstGeom>
        </p:spPr>
      </p:pic>
      <p:sp>
        <p:nvSpPr>
          <p:cNvPr id="9" name="Retângulo 1"/>
          <p:cNvSpPr/>
          <p:nvPr userDrawn="1"/>
        </p:nvSpPr>
        <p:spPr>
          <a:xfrm>
            <a:off x="-796" y="-2544"/>
            <a:ext cx="12192000" cy="687415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"/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l="13675" r="7586"/>
          <a:stretch>
            <a:fillRect/>
          </a:stretch>
        </p:blipFill>
        <p:spPr>
          <a:xfrm>
            <a:off x="0" y="5982"/>
            <a:ext cx="12192796" cy="6846038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-796" y="-2176"/>
            <a:ext cx="12192000" cy="68681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448874"/>
            <a:ext cx="6353844" cy="1156476"/>
          </a:xfrm>
          <a:prstGeom prst="rect">
            <a:avLst/>
          </a:prstGeom>
          <a:solidFill>
            <a:srgbClr val="F7B718"/>
          </a:solidFill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77940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3" name="Imagem 6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para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982788"/>
            <a:ext cx="12192000" cy="875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737519"/>
            <a:ext cx="6353844" cy="1325563"/>
          </a:xfrm>
          <a:prstGeom prst="rect">
            <a:avLst/>
          </a:prstGeom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2063082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9781304" y="174830"/>
            <a:ext cx="2170958" cy="2170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982788"/>
            <a:ext cx="12192000" cy="875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737519"/>
            <a:ext cx="6353844" cy="1325563"/>
          </a:xfrm>
          <a:prstGeom prst="rect">
            <a:avLst/>
          </a:prstGeom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988652" y="3111690"/>
            <a:ext cx="6463026" cy="3243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magna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posuere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nunc. Nam ut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nunc.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tempus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maximus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pt-BR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2063082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9781304" y="174830"/>
            <a:ext cx="2170958" cy="2170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</a:blip>
          <a:srcRect/>
          <a:stretch>
            <a:fillRect/>
          </a:stretch>
        </p:blipFill>
        <p:spPr>
          <a:xfrm flipH="1">
            <a:off x="-796" y="0"/>
            <a:ext cx="12193592" cy="6852019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-796" y="-5086"/>
            <a:ext cx="12192000" cy="6868172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11" name="Título 3"/>
          <p:cNvSpPr txBox="1"/>
          <p:nvPr userDrawn="1"/>
        </p:nvSpPr>
        <p:spPr>
          <a:xfrm>
            <a:off x="988653" y="2810503"/>
            <a:ext cx="7545747" cy="1467229"/>
          </a:xfrm>
          <a:solidFill>
            <a:schemeClr val="bg1"/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TRANSFORMAR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MUNDO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CONSTRUINDO EXPERIÊNCIAS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DIGITAIS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GEREM O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CRESCIMENTO DOS NOSSOS CLIENTES</a:t>
            </a:r>
            <a:endParaRPr lang="pt-BR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4"/>
          <p:cNvSpPr txBox="1"/>
          <p:nvPr userDrawn="1"/>
        </p:nvSpPr>
        <p:spPr>
          <a:xfrm>
            <a:off x="988652" y="2055200"/>
            <a:ext cx="711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 NOVA MISSÃO</a:t>
            </a:r>
            <a:endParaRPr lang="pt-BR" sz="3200" b="1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using a compute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1"/>
          <p:cNvSpPr/>
          <p:nvPr userDrawn="1"/>
        </p:nvSpPr>
        <p:spPr>
          <a:xfrm>
            <a:off x="0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1" name="Imagem 6"/>
          <p:cNvPicPr>
            <a:picLocks noChangeAspect="1"/>
          </p:cNvPicPr>
          <p:nvPr userDrawn="1"/>
        </p:nvPicPr>
        <p:blipFill rotWithShape="1">
          <a:blip r:embed="rId5"/>
          <a:srcRect t="89477"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1" y="2132473"/>
            <a:ext cx="6463025" cy="1067927"/>
          </a:xfrm>
          <a:prstGeom prst="rect">
            <a:avLst/>
          </a:prstGeom>
          <a:solidFill>
            <a:srgbClr val="F7B718"/>
          </a:solidFill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around each othe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-796" y="5981"/>
            <a:ext cx="12193592" cy="6846038"/>
          </a:xfrm>
          <a:prstGeom prst="rect">
            <a:avLst/>
          </a:prstGeom>
        </p:spPr>
      </p:pic>
      <p:sp>
        <p:nvSpPr>
          <p:cNvPr id="20" name="Retângulo 1"/>
          <p:cNvSpPr/>
          <p:nvPr userDrawn="1"/>
        </p:nvSpPr>
        <p:spPr>
          <a:xfrm>
            <a:off x="-796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23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4" name="Título 3"/>
          <p:cNvSpPr txBox="1"/>
          <p:nvPr userDrawn="1"/>
        </p:nvSpPr>
        <p:spPr>
          <a:xfrm>
            <a:off x="988652" y="2775134"/>
            <a:ext cx="8239753" cy="1467229"/>
          </a:xfrm>
          <a:solidFill>
            <a:schemeClr val="bg1"/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CULTIVAMOS O TALENTO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 PESSOAS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UTILIZAMOS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TECNOLOGIAS ESTADO-DA-ARTE</a:t>
            </a:r>
            <a:b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CONSTRUIR SOLUÇÕES DE TRANSFORMAÇÃO DIGITAL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AJUDAM NOSSOS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LIDERAREM SEUS SETORES </a:t>
            </a:r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ATUAÇÃO.</a:t>
            </a:r>
            <a:endParaRPr lang="pt-BR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CaixaDeTexto 4"/>
          <p:cNvSpPr txBox="1"/>
          <p:nvPr userDrawn="1"/>
        </p:nvSpPr>
        <p:spPr>
          <a:xfrm>
            <a:off x="988651" y="2055200"/>
            <a:ext cx="823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NOVO MODELO DE OPERAÇÃO</a:t>
            </a:r>
            <a:endParaRPr lang="pt-BR" sz="3200" b="1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ão edi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3" descr="Multidão de pessoas&#10;&#10;Descrição gerada com alta confiança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492" t="3186" r="3059" b="2228"/>
          <a:stretch>
            <a:fillRect/>
          </a:stretch>
        </p:blipFill>
        <p:spPr>
          <a:xfrm>
            <a:off x="0" y="1"/>
            <a:ext cx="12192000" cy="6863086"/>
          </a:xfrm>
          <a:prstGeom prst="rect">
            <a:avLst/>
          </a:prstGeom>
        </p:spPr>
      </p:pic>
      <p:pic>
        <p:nvPicPr>
          <p:cNvPr id="10" name="Imagem 15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18" name="Título 1"/>
          <p:cNvSpPr txBox="1"/>
          <p:nvPr userDrawn="1"/>
        </p:nvSpPr>
        <p:spPr>
          <a:xfrm>
            <a:off x="1156238" y="2929593"/>
            <a:ext cx="7028468" cy="1436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2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</a:t>
            </a:r>
            <a:r>
              <a:rPr lang="pt-BR" sz="4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+1500 </a:t>
            </a:r>
            <a:r>
              <a:rPr lang="pt-BR" sz="2800" b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PROFISSIONAIS </a:t>
            </a:r>
            <a:r>
              <a:rPr lang="pt-BR" sz="2400" b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APAIXONADOS PELO QUE FAZEMOS</a:t>
            </a:r>
            <a:endParaRPr lang="pt-BR" sz="1800" b="1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 flipH="1">
            <a:off x="413" y="0"/>
            <a:ext cx="12191174" cy="6858000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0" y="0"/>
            <a:ext cx="12192000" cy="687415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1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standing in front of a mirror&#10;&#10;Description automatically generated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</a:blip>
          <a:srcRect/>
          <a:stretch>
            <a:fillRect/>
          </a:stretch>
        </p:blipFill>
        <p:spPr>
          <a:xfrm>
            <a:off x="-797" y="0"/>
            <a:ext cx="12192797" cy="6852019"/>
          </a:xfrm>
          <a:prstGeom prst="rect">
            <a:avLst/>
          </a:prstGeom>
        </p:spPr>
      </p:pic>
      <p:sp>
        <p:nvSpPr>
          <p:cNvPr id="9" name="Retângulo 1"/>
          <p:cNvSpPr/>
          <p:nvPr userDrawn="1"/>
        </p:nvSpPr>
        <p:spPr>
          <a:xfrm>
            <a:off x="-796" y="-2544"/>
            <a:ext cx="12192000" cy="687415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destaq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"/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l="13675" r="7586"/>
          <a:stretch>
            <a:fillRect/>
          </a:stretch>
        </p:blipFill>
        <p:spPr>
          <a:xfrm>
            <a:off x="0" y="5982"/>
            <a:ext cx="12192796" cy="6846038"/>
          </a:xfrm>
          <a:prstGeom prst="rect">
            <a:avLst/>
          </a:prstGeom>
        </p:spPr>
      </p:pic>
      <p:sp>
        <p:nvSpPr>
          <p:cNvPr id="13" name="Retângulo 1"/>
          <p:cNvSpPr/>
          <p:nvPr userDrawn="1"/>
        </p:nvSpPr>
        <p:spPr>
          <a:xfrm>
            <a:off x="-796" y="-2176"/>
            <a:ext cx="12192000" cy="68681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wrap="square" lIns="108000" numCol="1" spcCol="0" rtlCol="0" anchor="ctr" anchorCtr="0">
            <a:noAutofit/>
          </a:bodyPr>
          <a:lstStyle/>
          <a:p>
            <a:pPr algn="l">
              <a:lnSpc>
                <a:spcPts val="2300"/>
              </a:lnSpc>
            </a:pPr>
            <a:endParaRPr lang="pt-BR" sz="3600" kern="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Imagem 1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8184705" y="5981"/>
            <a:ext cx="4008091" cy="6857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alphaModFix amt="50000"/>
          </a:blip>
          <a:srcRect/>
          <a:stretch>
            <a:fillRect/>
          </a:stretch>
        </p:blipFill>
        <p:spPr>
          <a:xfrm>
            <a:off x="-567445" y="4467507"/>
            <a:ext cx="3112193" cy="3112193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6136300"/>
            <a:ext cx="12192000" cy="72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132473"/>
            <a:ext cx="6463025" cy="1067927"/>
          </a:xfrm>
          <a:prstGeom prst="rect">
            <a:avLst/>
          </a:prstGeom>
          <a:noFill/>
        </p:spPr>
        <p:txBody>
          <a:bodyPr/>
          <a:lstStyle>
            <a:lvl1pPr>
              <a:defRPr sz="3600" b="1" spc="0">
                <a:solidFill>
                  <a:srgbClr val="F7B7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45803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8652" y="2448874"/>
            <a:ext cx="6353844" cy="1156476"/>
          </a:xfrm>
          <a:prstGeom prst="rect">
            <a:avLst/>
          </a:prstGeom>
          <a:solidFill>
            <a:srgbClr val="F7B718"/>
          </a:solidFill>
        </p:spPr>
        <p:txBody>
          <a:bodyPr/>
          <a:lstStyle>
            <a:lvl1pPr>
              <a:defRPr sz="3600" b="1" spc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88652" y="3779406"/>
            <a:ext cx="6463025" cy="545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spc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3" name="Imagem 6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para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0" y="6769100"/>
            <a:ext cx="12192000" cy="88900"/>
          </a:xfrm>
          <a:prstGeom prst="rect">
            <a:avLst/>
          </a:prstGeom>
        </p:spPr>
      </p:pic>
      <p:pic>
        <p:nvPicPr>
          <p:cNvPr id="16" name="Imagem 6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152606"/>
            <a:ext cx="12192000" cy="70539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www.youtube.com/watch?v=ipE9bsfYEog&amp;ab_channel=C%C3%B3digoFonteTV" TargetMode="External"/><Relationship Id="rId2" Type="http://schemas.openxmlformats.org/officeDocument/2006/relationships/hyperlink" Target="https://github.com/cypress-io" TargetMode="External"/><Relationship Id="rId1" Type="http://schemas.openxmlformats.org/officeDocument/2006/relationships/hyperlink" Target="https://www.cypress.io/how-it-works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kentcdodds.com/blog/unit-vs-integration-vs-e2e-tests" TargetMode="External"/><Relationship Id="rId3" Type="http://schemas.openxmlformats.org/officeDocument/2006/relationships/hyperlink" Target="https://www.altexsoft.com/media/2016/10/Quality-Assurance-Quality-Control-and-Testing-&#226;&#128;&#148;-the-Basics-of-Software-Quality-Management-Whitepaper.pdf" TargetMode="External"/><Relationship Id="rId2" Type="http://schemas.openxmlformats.org/officeDocument/2006/relationships/hyperlink" Target="https://medium.com/creditas-tech/a-pir&#195;&#162;mide-de-testes-a0faec465cc2" TargetMode="External"/><Relationship Id="rId1" Type="http://schemas.openxmlformats.org/officeDocument/2006/relationships/hyperlink" Target="https://www.freecodecamp.org/news/the-front-end-test-pyramid-rethink-your-testing-3b343c2bca5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TtHhIAQ6T-c&amp;ab_channel=FabioVedovelli" TargetMode="External"/><Relationship Id="rId1" Type="http://schemas.openxmlformats.org/officeDocument/2006/relationships/hyperlink" Target="https://miragejs.com/quickstarts/react/test-a-component-with-react-testing-library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54100" y="3511550"/>
            <a:ext cx="71774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Testes de integração com Cypress</a:t>
            </a:r>
            <a:endParaRPr lang="pt-BR" sz="3200" b="1">
              <a:solidFill>
                <a:schemeClr val="bg1"/>
              </a:solidFill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6" name="Rectangle 11"/>
          <p:cNvSpPr/>
          <p:nvPr/>
        </p:nvSpPr>
        <p:spPr>
          <a:xfrm>
            <a:off x="1120377" y="6191925"/>
            <a:ext cx="1240852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pt-BR" altLang="en-US" sz="1400" noProof="1">
                <a:solidFill>
                  <a:schemeClr val="bg1">
                    <a:lumMod val="75000"/>
                  </a:scheme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06</a:t>
            </a:r>
            <a:r>
              <a:rPr lang="en-US" sz="1400" noProof="1">
                <a:solidFill>
                  <a:schemeClr val="bg1">
                    <a:lumMod val="75000"/>
                  </a:scheme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/</a:t>
            </a:r>
            <a:r>
              <a:rPr lang="pt-BR" altLang="en-US" sz="1400" noProof="1">
                <a:solidFill>
                  <a:schemeClr val="bg1">
                    <a:lumMod val="75000"/>
                  </a:scheme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01</a:t>
            </a:r>
            <a:r>
              <a:rPr lang="en-US" sz="1400" noProof="1">
                <a:solidFill>
                  <a:schemeClr val="bg1">
                    <a:lumMod val="75000"/>
                  </a:scheme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/202</a:t>
            </a:r>
            <a:r>
              <a:rPr lang="pt-BR" altLang="en-US" sz="1400" noProof="1">
                <a:solidFill>
                  <a:schemeClr val="bg1">
                    <a:lumMod val="75000"/>
                  </a:scheme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1</a:t>
            </a:r>
            <a:endParaRPr lang="pt-BR" altLang="en-US" sz="1400" noProof="1">
              <a:solidFill>
                <a:schemeClr val="bg1">
                  <a:lumMod val="75000"/>
                </a:schemeClr>
              </a:solidFill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7" name="CaixaDeTexto 5"/>
          <p:cNvSpPr txBox="1"/>
          <p:nvPr/>
        </p:nvSpPr>
        <p:spPr>
          <a:xfrm>
            <a:off x="1054775" y="4659782"/>
            <a:ext cx="7242866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>
                <a:solidFill>
                  <a:srgbClr val="FFC000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Eduardo Dusik</a:t>
            </a:r>
            <a:endParaRPr lang="pt-BR" sz="1600">
              <a:solidFill>
                <a:srgbClr val="FFC000"/>
              </a:solidFill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24" y="594195"/>
            <a:ext cx="6353844" cy="1156476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Referências: Cypress</a:t>
            </a:r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815975" y="1473835"/>
            <a:ext cx="11151870" cy="4733925"/>
          </a:xfrm>
        </p:spPr>
        <p:txBody>
          <a:bodyPr anchor="t"/>
          <a:lstStyle/>
          <a:p>
            <a:pPr marL="285750" indent="-285750">
              <a:buChar char="•"/>
            </a:pPr>
            <a:endParaRPr lang="pt-BR"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85750" indent="-285750">
              <a:buChar char="•"/>
            </a:pPr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</a:rPr>
              <a:t>Documentação Cypress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hlinkClick r:id="rId1" action="ppaction://hlinkfile"/>
              </a:rPr>
              <a:t>https://www.cypress.io/how-it-works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endParaRPr lang="pt-BR" sz="1400" b="0" dirty="0"/>
          </a:p>
          <a:p>
            <a:pPr marL="285750" indent="-285750">
              <a:buChar char="•"/>
            </a:pPr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Repositório Cypress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400" b="0" dirty="0">
                <a:sym typeface="+mn-ea"/>
                <a:hlinkClick r:id="rId2" action="ppaction://hlinkfile"/>
              </a:rPr>
              <a:t>https://github.com/cypress-io/cypress</a:t>
            </a:r>
            <a:endParaRPr lang="pt-BR" sz="1400" b="0" dirty="0">
              <a:sym typeface="+mn-ea"/>
              <a:hlinkClick r:id="rId2" action="ppaction://hlinkfile"/>
            </a:endParaRPr>
          </a:p>
          <a:p>
            <a:endParaRPr lang="pt-BR" sz="1400" b="0" dirty="0">
              <a:sym typeface="+mn-ea"/>
            </a:endParaRPr>
          </a:p>
          <a:p>
            <a:pPr marL="285750" indent="-285750">
              <a:buChar char="•"/>
            </a:pPr>
            <a:r>
              <a:rPr lang="pt-BR" sz="1400" b="0" dirty="0">
                <a:sym typeface="+mn-ea"/>
              </a:rPr>
              <a:t>O que é o Cypress?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400" b="0" dirty="0">
                <a:sym typeface="+mn-ea"/>
                <a:hlinkClick r:id="rId3" action="ppaction://hlinkfile"/>
              </a:rPr>
              <a:t>https://www.youtube.com/watch?v=ipE9bsfYEog&amp;ab_channel=C%C3%B3digoFonteTV</a:t>
            </a:r>
            <a:br>
              <a:rPr lang="pt-BR" sz="1400" b="0" dirty="0">
                <a:sym typeface="+mn-ea"/>
                <a:hlinkClick r:id="rId3" action="ppaction://hlinkfile"/>
              </a:rPr>
            </a:br>
            <a:br>
              <a:rPr lang="pt-BR" sz="1400" b="0" dirty="0">
                <a:sym typeface="+mn-ea"/>
                <a:hlinkClick r:id="rId3" action="ppaction://hlinkfile"/>
              </a:rPr>
            </a:b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  <a:p>
            <a:pPr marL="285750" indent="-285750">
              <a:buChar char="•"/>
            </a:pPr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Testes Utilizando Google Maps e Cypress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  <a:hlinkClick r:id="rId1" action="ppaction://hlinkfile"/>
              </a:rPr>
              <a:t>https://medium.com/@faelbercam/um-overview-sobre-cypress-io-framework-de-automa%C3%A7%C3%A3o-de-testes-end-to-end-dc438b9ee7a1</a:t>
            </a:r>
            <a:b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</a:b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  <a:p>
            <a:pPr marL="285750" indent="-285750">
              <a:buChar char="•"/>
            </a:pPr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Testes Utilizando Google Maps e Cypress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4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  <a:hlinkClick r:id="rId1" action="ppaction://hlinkfile"/>
              </a:rPr>
              <a:t>https://medium.com/geoman-blog/testing-maps-e2e-with-cypress-ba9e5d903b2b</a:t>
            </a:r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  <a:hlinkClick r:id="rId1" action="ppaction://hlinkfile"/>
            </a:endParaRPr>
          </a:p>
          <a:p>
            <a:endParaRPr lang="pt-BR" sz="14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24" y="594195"/>
            <a:ext cx="6353844" cy="1156476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Referências: Artigos</a:t>
            </a:r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815975" y="1473835"/>
            <a:ext cx="11151870" cy="4733925"/>
          </a:xfrm>
        </p:spPr>
        <p:txBody>
          <a:bodyPr anchor="t"/>
          <a:lstStyle/>
          <a:p>
            <a:endParaRPr lang="pt-BR" b="0" dirty="0"/>
          </a:p>
          <a:p>
            <a:pPr marL="285750" indent="-285750">
              <a:buChar char="•"/>
            </a:pPr>
            <a:r>
              <a:rPr lang="pt-BR" sz="1600" b="0" dirty="0"/>
              <a:t>Pirâmide de Testes</a:t>
            </a:r>
            <a:br>
              <a:rPr lang="pt-BR" sz="1600" b="0" dirty="0"/>
            </a:br>
            <a:endParaRPr lang="pt-BR" sz="1600" b="0" dirty="0"/>
          </a:p>
          <a:p>
            <a:r>
              <a:rPr lang="pt-BR" sz="1600" b="0" dirty="0">
                <a:hlinkClick r:id="rId1" action="ppaction://hlinkfile"/>
              </a:rPr>
              <a:t>https://www.freecodecamp.org/news/the-front-end-test-pyramid-rethink-your-testing-3b343c2bca51/</a:t>
            </a:r>
            <a:endParaRPr lang="pt-BR" sz="1600" b="0" dirty="0">
              <a:hlinkClick r:id="rId1" action="ppaction://hlinkfile"/>
            </a:endParaRPr>
          </a:p>
          <a:p>
            <a:endParaRPr lang="pt-BR" sz="1600" b="0" dirty="0"/>
          </a:p>
          <a:p>
            <a:r>
              <a:rPr lang="pt-BR" sz="1600" b="0" dirty="0">
                <a:hlinkClick r:id="rId2" action="ppaction://hlinkfile"/>
              </a:rPr>
              <a:t>https://medium.com/creditas-tech/a-pir%C3%A2mide-de-testes-a0faec465cc2</a:t>
            </a:r>
            <a:endParaRPr lang="pt-BR" sz="1600" b="0" dirty="0"/>
          </a:p>
          <a:p>
            <a:endParaRPr lang="pt-BR" sz="1600" b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85750" indent="-285750">
              <a:buChar char="•"/>
            </a:pPr>
            <a: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Testes vs Custo</a:t>
            </a:r>
            <a:b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</a:br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  <a:p>
            <a: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  <a:hlinkClick r:id="rId3" action="ppaction://hlinkfile"/>
              </a:rPr>
              <a:t>https://www.altexsoft.com/media/2016/10/Quality-Assurance-Quality-Control-and-Testing-%E2%80%94-the-Basics-of-Software-Quality-Management-Whitepaper.pdf</a:t>
            </a:r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  <a:hlinkClick r:id="rId3" action="ppaction://hlinkfile"/>
            </a:endParaRPr>
          </a:p>
          <a:p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  <a:hlinkClick r:id="rId3" action="ppaction://hlinkfile"/>
            </a:endParaRPr>
          </a:p>
          <a:p>
            <a:pPr marL="285750" indent="-285750">
              <a:buChar char="•"/>
            </a:pPr>
            <a: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Static vs Unit vs Integration vs E2E Testing for Frontend Apps</a:t>
            </a:r>
            <a:b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</a:br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  <a:p>
            <a: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  <a:sym typeface="+mn-ea"/>
                <a:hlinkClick r:id="rId4" action="ppaction://hlinkfile"/>
              </a:rPr>
              <a:t>https://kentcdodds.com/blog/unit-vs-integration-vs-e2e-tests</a:t>
            </a:r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  <a:hlinkClick r:id="rId4" action="ppaction://hlinkfile"/>
            </a:endParaRPr>
          </a:p>
          <a:p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24" y="594195"/>
            <a:ext cx="6353844" cy="1156476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Referências:</a:t>
            </a:r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 Mirage Js</a:t>
            </a:r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815975" y="1750695"/>
            <a:ext cx="11151870" cy="4256405"/>
          </a:xfrm>
        </p:spPr>
        <p:txBody>
          <a:bodyPr anchor="t"/>
          <a:lstStyle/>
          <a:p>
            <a:pPr marL="285750" indent="-285750">
              <a:buChar char="•"/>
            </a:pPr>
            <a:endParaRPr lang="pt-BR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85750" indent="-285750">
              <a:buChar char="•"/>
            </a:pPr>
            <a:r>
              <a:rPr lang="pt-BR" sz="1600" b="0" dirty="0">
                <a:latin typeface="Tahoma" panose="020B0604030504040204"/>
                <a:ea typeface="Tahoma" panose="020B0604030504040204"/>
                <a:cs typeface="Tahoma" panose="020B0604030504040204"/>
              </a:rPr>
              <a:t>Mirage Js</a:t>
            </a:r>
            <a:endParaRPr lang="pt-BR" sz="1600" b="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r>
              <a:rPr lang="pt-BR" sz="1600" b="0" dirty="0">
                <a:hlinkClick r:id="rId1" action="ppaction://hlinkfile"/>
              </a:rPr>
              <a:t>https://miragejs.com/quickstarts/react/test-a-component-with-react-testing-library/</a:t>
            </a:r>
            <a:endParaRPr lang="pt-BR" sz="1600" b="0" dirty="0"/>
          </a:p>
          <a:p>
            <a:endParaRPr lang="pt-BR" sz="1600" b="0" dirty="0"/>
          </a:p>
          <a:p>
            <a:pPr marL="285750" indent="-285750">
              <a:buChar char="•"/>
            </a:pPr>
            <a:r>
              <a:rPr lang="pt-BR" sz="1600" b="0" dirty="0"/>
              <a:t>Videos Mirage Js</a:t>
            </a:r>
            <a:br>
              <a:rPr lang="pt-BR" sz="1600" b="0" dirty="0"/>
            </a:br>
            <a:endParaRPr lang="pt-BR" sz="1600" b="0" dirty="0"/>
          </a:p>
          <a:p>
            <a:r>
              <a:rPr lang="pt-BR" sz="1600" b="0" dirty="0">
                <a:sym typeface="+mn-ea"/>
                <a:hlinkClick r:id="rId2" action="ppaction://hlinkfile"/>
              </a:rPr>
              <a:t>https://www.youtube.com/watch?v=TtHhIAQ6T-c&amp;ab_channel=FabioVedovelli</a:t>
            </a:r>
            <a:br>
              <a:rPr lang="pt-BR" sz="1600" b="0" dirty="0">
                <a:sym typeface="+mn-ea"/>
              </a:rPr>
            </a:br>
            <a:br>
              <a:rPr lang="pt-BR" dirty="0">
                <a:sym typeface="+mn-ea"/>
              </a:rPr>
            </a:br>
            <a:br>
              <a:rPr lang="pt-BR" dirty="0">
                <a:sym typeface="+mn-ea"/>
              </a:rPr>
            </a:br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endParaRPr lang="pt-BR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52" y="2132473"/>
            <a:ext cx="7900760" cy="1067927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FIM</a:t>
            </a:r>
            <a:b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</a:b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O que é o Cypress?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988652" y="3429282"/>
            <a:ext cx="10546194" cy="1954771"/>
          </a:xfrm>
        </p:spPr>
        <p:txBody>
          <a:bodyPr anchor="t"/>
          <a:lstStyle/>
          <a:p>
            <a:endParaRPr lang="pt-BR"/>
          </a:p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52" y="2132473"/>
            <a:ext cx="7900760" cy="1067927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O que é o Cypress?</a:t>
            </a:r>
            <a:endParaRPr lang="pt-BR"/>
          </a:p>
        </p:txBody>
      </p:sp>
      <p:sp>
        <p:nvSpPr>
          <p:cNvPr id="3" name="Espaço Reservado para Texto 2"/>
          <p:cNvSpPr/>
          <p:nvPr>
            <p:ph type="body" idx="10"/>
          </p:nvPr>
        </p:nvSpPr>
        <p:spPr>
          <a:xfrm>
            <a:off x="988695" y="3458210"/>
            <a:ext cx="11064240" cy="622300"/>
          </a:xfrm>
        </p:spPr>
        <p:txBody>
          <a:bodyPr/>
          <a:p>
            <a:r>
              <a:rPr lang="pt-BR" altLang="en-US" b="0">
                <a:sym typeface="+mn-ea"/>
              </a:rPr>
              <a:t>Cypress é uma solução de automação de testes feita em JavaScript para aplicações web.</a:t>
            </a:r>
            <a:endParaRPr lang="pt-BR" altLang="en-US" b="0"/>
          </a:p>
          <a:p>
            <a:endParaRPr lang="pt-BR" altLang="en-US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95" y="2132330"/>
            <a:ext cx="7198995" cy="904875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Quem criou?</a:t>
            </a:r>
            <a:endParaRPr lang="pt-BR"/>
          </a:p>
        </p:txBody>
      </p:sp>
      <p:sp>
        <p:nvSpPr>
          <p:cNvPr id="3" name="Espaço Reservado para Texto 2"/>
          <p:cNvSpPr/>
          <p:nvPr>
            <p:ph type="body" idx="10"/>
          </p:nvPr>
        </p:nvSpPr>
        <p:spPr>
          <a:xfrm>
            <a:off x="988695" y="3458210"/>
            <a:ext cx="6463030" cy="2327910"/>
          </a:xfrm>
        </p:spPr>
        <p:txBody>
          <a:bodyPr/>
          <a:p>
            <a:r>
              <a:rPr lang="pt-BR" altLang="en-US" b="0"/>
              <a:t>Criamos o Cypress.io para fazer o teste de aplicativos da web simplesmente funcionar dentro do processo normal de desenvolvimento. Minha função é liderar e desenvolver uma equipe que possa fornecer as ferramentas para isso.</a:t>
            </a:r>
            <a:endParaRPr lang="pt-BR" altLang="en-US" b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045" y="2132330"/>
            <a:ext cx="3590290" cy="3590290"/>
          </a:xfrm>
          <a:prstGeom prst="rect">
            <a:avLst/>
          </a:prstGeom>
        </p:spPr>
      </p:pic>
      <p:sp>
        <p:nvSpPr>
          <p:cNvPr id="5" name="Espaço Reservado para Texto 2"/>
          <p:cNvSpPr/>
          <p:nvPr/>
        </p:nvSpPr>
        <p:spPr>
          <a:xfrm>
            <a:off x="8361680" y="5786120"/>
            <a:ext cx="3589655" cy="4305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en-US"/>
              <a:t>Brian Mann</a:t>
            </a:r>
            <a:br>
              <a:rPr lang="pt-BR" altLang="en-US"/>
            </a:br>
            <a:br>
              <a:rPr lang="pt-BR" altLang="en-US"/>
            </a:b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88695" y="737235"/>
            <a:ext cx="8644890" cy="788670"/>
          </a:xfrm>
        </p:spPr>
        <p:txBody>
          <a:bodyPr/>
          <a:p>
            <a:r>
              <a:rPr lang="pt-BR" altLang="en-US"/>
              <a:t>Por que criar um novo framework?</a:t>
            </a:r>
            <a:endParaRPr lang="pt-BR" altLang="en-US"/>
          </a:p>
        </p:txBody>
      </p:sp>
      <p:pic>
        <p:nvPicPr>
          <p:cNvPr id="3" name="Espaço Reservado para Conteúdo 2" descr="Captura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695" y="2303780"/>
            <a:ext cx="9991725" cy="3782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52" y="2132473"/>
            <a:ext cx="7900760" cy="1067927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Por que fazer testes?</a:t>
            </a:r>
            <a:endParaRPr lang="pt-BR"/>
          </a:p>
        </p:txBody>
      </p:sp>
      <p:sp>
        <p:nvSpPr>
          <p:cNvPr id="3" name="Espaço Reservado para Texto 2"/>
          <p:cNvSpPr/>
          <p:nvPr>
            <p:ph type="body" idx="10"/>
          </p:nvPr>
        </p:nvSpPr>
        <p:spPr>
          <a:xfrm>
            <a:off x="988695" y="3458210"/>
            <a:ext cx="5092065" cy="1887855"/>
          </a:xfrm>
        </p:spPr>
        <p:txBody>
          <a:bodyPr/>
          <a:p>
            <a:r>
              <a:rPr lang="pt-BR" altLang="en-US" b="0"/>
              <a:t>“Quanto mais cedo descobrimos e corrigimos o erro, menor é o seu custo para o projeto”.</a:t>
            </a:r>
            <a:endParaRPr lang="pt-BR" altLang="en-US" b="0"/>
          </a:p>
          <a:p>
            <a:r>
              <a:rPr lang="pt-BR" altLang="en-US" b="0"/>
              <a:t>		(Glenford Myers, 1979)</a:t>
            </a:r>
            <a:endParaRPr lang="pt-BR" altLang="en-US" b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985" y="2626995"/>
            <a:ext cx="5447030" cy="3470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Pirâmide de Testes</a:t>
            </a:r>
            <a:endParaRPr lang="pt-BR" altLang="en-US"/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924685"/>
            <a:ext cx="6657340" cy="3629025"/>
          </a:xfrm>
          <a:prstGeom prst="rect">
            <a:avLst/>
          </a:prstGeom>
        </p:spPr>
      </p:pic>
      <p:pic>
        <p:nvPicPr>
          <p:cNvPr id="5" name="Espaço Reservado para Conteúdo 4" descr="Captura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6370" y="1206500"/>
            <a:ext cx="5421630" cy="4921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52" y="2132473"/>
            <a:ext cx="7900760" cy="1067927"/>
          </a:xfrm>
        </p:spPr>
        <p:txBody>
          <a:bodyPr anchor="t"/>
          <a:lstStyle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</a:rPr>
              <a:t>Por que fazer testes de integração?</a:t>
            </a:r>
            <a:endParaRPr lang="pt-BR"/>
          </a:p>
        </p:txBody>
      </p:sp>
      <p:sp>
        <p:nvSpPr>
          <p:cNvPr id="3" name="Espaço Reservado para Texto 2"/>
          <p:cNvSpPr/>
          <p:nvPr>
            <p:ph type="body" idx="10"/>
          </p:nvPr>
        </p:nvSpPr>
        <p:spPr>
          <a:xfrm>
            <a:off x="988695" y="3486785"/>
            <a:ext cx="10785475" cy="1772285"/>
          </a:xfrm>
        </p:spPr>
        <p:txBody>
          <a:bodyPr/>
          <a:p>
            <a:r>
              <a:rPr lang="pt-BR" altLang="en-US" b="0"/>
              <a:t> Verifica se várias unidades funcionam juntas em harmonia;</a:t>
            </a:r>
            <a:endParaRPr lang="pt-BR" altLang="en-US" b="0"/>
          </a:p>
          <a:p>
            <a:r>
              <a:rPr lang="pt-BR" altLang="en-US" b="0">
                <a:sym typeface="+mn-ea"/>
              </a:rPr>
              <a:t> T</a:t>
            </a:r>
            <a:r>
              <a:rPr lang="pt-BR" altLang="en-US" b="0">
                <a:sym typeface="+mn-ea"/>
              </a:rPr>
              <a:t>em maior proximidade com o front-end;</a:t>
            </a:r>
            <a:endParaRPr lang="pt-BR" altLang="en-US" b="0">
              <a:sym typeface="+mn-ea"/>
            </a:endParaRPr>
          </a:p>
          <a:p>
            <a:r>
              <a:rPr lang="pt-BR" altLang="en-US" b="0">
                <a:sym typeface="+mn-ea"/>
              </a:rPr>
              <a:t> São fáceis de desenvolver;</a:t>
            </a:r>
            <a:endParaRPr lang="pt-BR" altLang="en-US" b="0">
              <a:sym typeface="+mn-ea"/>
            </a:endParaRPr>
          </a:p>
          <a:p>
            <a:endParaRPr lang="pt-BR" altLang="en-US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88695" y="737235"/>
            <a:ext cx="8510905" cy="721995"/>
          </a:xfrm>
        </p:spPr>
        <p:txBody>
          <a:bodyPr/>
          <a:p>
            <a:r>
              <a:rPr lang="pt-BR"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Vantagens</a:t>
            </a:r>
            <a:endParaRPr lang="pt-BR" altLang="en-US"/>
          </a:p>
        </p:txBody>
      </p:sp>
      <p:sp>
        <p:nvSpPr>
          <p:cNvPr id="2" name="Espaço Reservado para Conteúdo 1"/>
          <p:cNvSpPr/>
          <p:nvPr>
            <p:ph idx="1"/>
          </p:nvPr>
        </p:nvSpPr>
        <p:spPr>
          <a:xfrm>
            <a:off x="988695" y="1980565"/>
            <a:ext cx="10651490" cy="4039235"/>
          </a:xfrm>
        </p:spPr>
        <p:txBody>
          <a:bodyPr>
            <a:normAutofit lnSpcReduction="20000"/>
          </a:bodyPr>
          <a:p>
            <a:r>
              <a:rPr lang="pt-BR" altLang="en-US">
                <a:sym typeface="+mn-ea"/>
              </a:rPr>
              <a:t>Cypress não utiliza Selenium;</a:t>
            </a:r>
            <a:endParaRPr lang="pt-BR" altLang="en-US">
              <a:sym typeface="+mn-ea"/>
            </a:endParaRPr>
          </a:p>
          <a:p>
            <a:r>
              <a:rPr lang="pt-BR" altLang="en-US">
                <a:sym typeface="+mn-ea"/>
              </a:rPr>
              <a:t>Cypress is all in one;</a:t>
            </a:r>
            <a:endParaRPr lang="pt-BR" altLang="en-US"/>
          </a:p>
          <a:p>
            <a:r>
              <a:rPr lang="pt-BR" altLang="en-US">
                <a:sym typeface="+mn-ea"/>
              </a:rPr>
              <a:t>Cypress se concentra em fazer testes de e2e de uma forma eficiente;</a:t>
            </a:r>
            <a:endParaRPr lang="pt-BR" altLang="en-US">
              <a:sym typeface="+mn-ea"/>
            </a:endParaRPr>
          </a:p>
          <a:p>
            <a:r>
              <a:rPr lang="pt-BR" altLang="en-US">
                <a:sym typeface="+mn-ea"/>
              </a:rPr>
              <a:t>Cypress funciona em qualquer framework front-end;</a:t>
            </a:r>
            <a:endParaRPr lang="pt-BR" altLang="en-US">
              <a:sym typeface="+mn-ea"/>
            </a:endParaRPr>
          </a:p>
          <a:p>
            <a:r>
              <a:rPr lang="pt-BR" altLang="en-US">
                <a:sym typeface="+mn-ea"/>
              </a:rPr>
              <a:t>É em JavaScript;</a:t>
            </a:r>
            <a:endParaRPr lang="pt-BR" altLang="en-US"/>
          </a:p>
          <a:p>
            <a:r>
              <a:rPr lang="pt-BR" altLang="en-US">
                <a:sym typeface="+mn-ea"/>
              </a:rPr>
              <a:t>Utiliza eventos do dom para simular eventos do usuário;</a:t>
            </a:r>
            <a:endParaRPr lang="pt-BR" altLang="en-US">
              <a:sym typeface="+mn-ea"/>
            </a:endParaRPr>
          </a:p>
          <a:p>
            <a:r>
              <a:rPr lang="pt-BR" altLang="en-US">
                <a:sym typeface="+mn-ea"/>
              </a:rPr>
              <a:t>É executado de maneira muito rápida;</a:t>
            </a:r>
            <a:endParaRPr lang="pt-BR" altLang="en-US"/>
          </a:p>
          <a:p>
            <a:r>
              <a:rPr lang="pt-BR" altLang="en-US"/>
              <a:t>Fácil configuração, contém ferramentas como debug, dev tools, selector playground;</a:t>
            </a:r>
            <a:endParaRPr lang="pt-BR" altLang="en-US"/>
          </a:p>
          <a:p>
            <a:r>
              <a:rPr lang="pt-BR" altLang="en-US"/>
              <a:t>Contém erros customizados;</a:t>
            </a:r>
            <a:endParaRPr lang="pt-BR" altLang="en-US"/>
          </a:p>
          <a:p>
            <a:r>
              <a:rPr lang="pt-BR" altLang="en-US"/>
              <a:t>Contém métodos conhecidos como describe, it, context, specify, before, beforeEach, after, afterEach...</a:t>
            </a:r>
            <a:endParaRPr lang="pt-BR" altLang="en-US"/>
          </a:p>
          <a:p>
            <a:r>
              <a:rPr lang="pt-BR" altLang="en-US">
                <a:sym typeface="+mn-ea"/>
              </a:rPr>
              <a:t>Excelente documentação;</a:t>
            </a:r>
            <a:endParaRPr lang="pt-BR" altLang="en-US">
              <a:sym typeface="+mn-ea"/>
            </a:endParaRPr>
          </a:p>
          <a:p>
            <a:r>
              <a:rPr lang="pt-BR" altLang="en-US"/>
              <a:t>É open source;</a:t>
            </a:r>
            <a:endParaRPr lang="pt-B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2502</Words>
  <Application>WPS Presentation</Application>
  <PresentationFormat>Widescreen</PresentationFormat>
  <Paragraphs>96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Tahoma</vt:lpstr>
      <vt:lpstr>Tahoma</vt:lpstr>
      <vt:lpstr>Calibri</vt:lpstr>
      <vt:lpstr>Microsoft YaHei</vt:lpstr>
      <vt:lpstr>Arial Unicode MS</vt:lpstr>
      <vt:lpstr>Tema do Office</vt:lpstr>
      <vt:lpstr>1_Tema do Office</vt:lpstr>
      <vt:lpstr>PowerPoint 演示文稿</vt:lpstr>
      <vt:lpstr>O que é o Cypress?</vt:lpstr>
      <vt:lpstr>O que é o Cypress?</vt:lpstr>
      <vt:lpstr>Quem criou?</vt:lpstr>
      <vt:lpstr>Por que criar um novo framework?</vt:lpstr>
      <vt:lpstr>Por que fazer testes?</vt:lpstr>
      <vt:lpstr>Pirâmide de Testes</vt:lpstr>
      <vt:lpstr>Por que fazer testes de integração?</vt:lpstr>
      <vt:lpstr>Vantagens</vt:lpstr>
      <vt:lpstr>Referências: Cypress</vt:lpstr>
      <vt:lpstr>Referências: Artigos</vt:lpstr>
      <vt:lpstr>Referências: Mirage Js</vt:lpstr>
      <vt:lpstr>FIM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Fabiana da Silva Santos</dc:creator>
  <cp:lastModifiedBy>eduar</cp:lastModifiedBy>
  <cp:revision>99</cp:revision>
  <dcterms:created xsi:type="dcterms:W3CDTF">2019-09-17T22:10:00Z</dcterms:created>
  <dcterms:modified xsi:type="dcterms:W3CDTF">2021-05-20T21:56:51Z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0x010100E2E52117EFC81548964F7382C7450B6E</vt:lpwstr>
  </property>
  <property fmtid="{D5CDD505-2E9C-101B-9397-08002B2CF9AE}" pid="3" name="_dlc_DocIdItemGuid">
    <vt:lpwstr>d53653d1-31e1-4fa4-b4bf-0dca4bf0b5bf</vt:lpwstr>
  </property>
  <property fmtid="{D5CDD505-2E9C-101B-9397-08002B2CF9AE}" pid="4" name="KSOProductBuildVer">
    <vt:lpwstr>1046-11.2.0.10132</vt:lpwstr>
  </property>
</Properties>
</file>